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5" r:id="rId3"/>
    <p:sldId id="287" r:id="rId4"/>
    <p:sldId id="269" r:id="rId5"/>
    <p:sldId id="278" r:id="rId6"/>
    <p:sldId id="282" r:id="rId7"/>
    <p:sldId id="279" r:id="rId8"/>
    <p:sldId id="286" r:id="rId9"/>
    <p:sldId id="257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103D-CC8C-3E48-AB51-212ADA1D7639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C2A09-7AD8-804D-A82A-D0014AC9D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6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to 6-8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3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by rank. Remove likelihood columns.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3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Vanessa to re-state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88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https://www.google.com/url?sa=i&amp;url=https%3A%2F%2Fwww.pinterest.com%2Fpin%2F507921664207733377%2F&amp;psig=AOvVaw2qcqMGiirBoj6yooD55Z1t&amp;ust=1621291547964000&amp;source=images&amp;cd=vfe&amp;ved=0CA0QjhxqFwoTCOCm-Oejz_ACFQAAAAAdAAAAABAD</a:t>
            </a:r>
          </a:p>
          <a:p>
            <a:endParaRPr lang="en-US" dirty="0"/>
          </a:p>
          <a:p>
            <a:r>
              <a:rPr lang="en-US" dirty="0"/>
              <a:t>For Vanessa to re-write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31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https://www.google.com/url?sa=i&amp;url=https%3A%2F%2Fwww.pinterest.com%2Fpin%2F507921664207733377%2F&amp;psig=AOvVaw2qcqMGiirBoj6yooD55Z1t&amp;ust=1621291547964000&amp;source=images&amp;cd=vfe&amp;ved=0CA0QjhxqFwoTCOCm-Oejz_ACFQAAAAAdAAAAABAD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6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populations in geographic order N to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05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Collapse to methods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entirely sure where </a:t>
            </a:r>
            <a:r>
              <a:rPr lang="en-US" dirty="0" err="1"/>
              <a:t>marko</a:t>
            </a:r>
            <a:r>
              <a:rPr lang="en-US" dirty="0"/>
              <a:t> value fits. Is it appropriate to have them in same 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93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line map of North American west coast.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0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Gapped axis with </a:t>
            </a:r>
            <a:r>
              <a:rPr lang="en-US" dirty="0" err="1"/>
              <a:t>gg.gap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C2A09-7AD8-804D-A82A-D0014AC9D4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558F-FF57-644F-AC97-5A0D85B58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6407A-73D1-5645-AE62-43B915A55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508E-B20D-3443-86C7-3E0822D4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16F0-FB23-D840-942D-4732F4EF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FF3E5-20FB-D342-9835-F865F265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E1B6C-51D4-664D-804C-CE0FC83B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41D972-96B8-C542-9DFC-2E0FE5B8E7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9E0C8-FF09-AF45-942C-1DF592FF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C1DBC-AD2F-6842-BB8A-F21DE1F03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8BDB-81F4-324E-914B-E9E8EFC3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7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544956-00E0-9D48-9630-6C70C6363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15BBE-E185-324A-8250-ECC991268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5976-1FF2-E64D-9AD2-4E901597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69633-BC8A-5847-ACE3-F041B465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8DED-6095-134D-9E52-557D3780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4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F39A-37C8-C148-BFEE-2EFE20AA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765C0-CF93-AC40-986B-38C012B8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D89A9-EB3B-6F4E-94EC-F8BA867E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2F196-2858-744C-827B-A682BAAD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23A61-B2DE-A249-8F55-EBF2673E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6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0D85-CABA-574A-B05A-C955F586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3CBBF-2B54-1249-BD76-2FC619E01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A3B97-46F9-AC4A-92BA-FBAC5DADF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F9BC-9B24-D24F-A219-269B39B9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53013-3E6C-C041-B780-086D5DDF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2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9B07-63D7-DE47-9C8C-746A4005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40D8B-CE19-A745-AA69-FD4A0D5B3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C2DBC-80D1-3E4C-8E8F-FF24182E4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762B9-D87D-C740-91ED-CF6DC2D9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89DDC-10F8-4E43-9811-3E70D77F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CBD5E-BC49-F04C-8847-5A2A237F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3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75EB-D0D9-7A4E-A4BE-CEAFBF8B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04073-BB33-3E48-A1F5-DFD248C4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AA09B-BED9-4649-A124-01382202A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ABA9D-7F4E-F74B-B819-277F5EC26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CC2AA-2934-684A-80DF-F9024241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0793A-7A7A-C546-83DE-6DF6EC1C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EC35D2-6B23-F441-87E5-E7F3F71BA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337DC-B783-BA46-B532-0B3DCB90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23D3-EE77-284D-853F-B6019070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A78A-99A4-C144-95CE-FA7E8BD5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B8ECD-4496-1747-B6FD-48C36DC2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A2E11-BFEF-FA40-B9CF-68123807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6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F68BEE-FB29-134F-980E-2FF1B524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511CD-96F2-A649-8382-DA699AA5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B2B24-03A2-944D-9FA9-52F53570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FA87-2574-D945-BA46-CCED415C0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1C47-14ED-2647-BAA1-17FE3BF5B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D86AD-132C-8B46-99FF-2F20A04C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8163F-2E56-8542-A741-0A1656E54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4CDFD-0440-324B-BEBE-814B7762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C09D5-ADDB-7246-A1A5-653586D2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3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F981-E568-F444-8893-A1436E58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4C577-6A23-FB49-A1B4-DCB4797C7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E2C8D-F880-F44A-BF36-5032F9040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BA31B-992E-3049-8AA5-2DA8B4DB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A7D0E-4ABB-AD47-A4CA-0C536B56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69BBE-E818-4047-A694-AD5D9E3E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2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71F281-B85B-8041-9A3C-A0C2193D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E9C1-1D09-5D4F-B64D-69BFAC069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BA036-7922-3C46-9241-AE71ED4D5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1F4F7-1B89-6F4D-BE50-004C0E1208F1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951EE-3B13-FF41-BC85-E5711733C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8751B-8EB5-DC49-8E92-5B8D450CE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8845-67BE-0043-95CF-148565C73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ED3F-5CC6-E145-9BEC-ECF12C97F2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Preliminary Analysis of Population Structure in </a:t>
            </a:r>
            <a:br>
              <a:rPr lang="en-US" dirty="0"/>
            </a:br>
            <a:r>
              <a:rPr lang="en-US" i="1" dirty="0"/>
              <a:t>Mytilus californianus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42A36-E2A4-3049-AC6E-91DA6B3CA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119" y="4079875"/>
            <a:ext cx="9144000" cy="1655762"/>
          </a:xfrm>
        </p:spPr>
        <p:txBody>
          <a:bodyPr/>
          <a:lstStyle/>
          <a:p>
            <a:r>
              <a:rPr lang="en-US" dirty="0"/>
              <a:t>Vanessa Garcia, Nate </a:t>
            </a:r>
            <a:r>
              <a:rPr lang="en-US" dirty="0" err="1"/>
              <a:t>Jue</a:t>
            </a:r>
            <a:r>
              <a:rPr lang="en-US" dirty="0"/>
              <a:t> and Eric Crandall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0C331-9D4E-664F-84E7-EFC9108F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64" y="3786557"/>
            <a:ext cx="3616411" cy="27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D07C-F092-2D4B-BC7B-9B4A9A69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2D24D-6FDA-CA43-A4D8-F50B9B15C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4" y="0"/>
            <a:ext cx="923429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692BD0-43A8-0A45-AED9-70D21D535DC7}"/>
              </a:ext>
            </a:extLst>
          </p:cNvPr>
          <p:cNvSpPr txBox="1"/>
          <p:nvPr/>
        </p:nvSpPr>
        <p:spPr>
          <a:xfrm>
            <a:off x="10713145" y="150602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0.006</a:t>
            </a:r>
          </a:p>
        </p:txBody>
      </p:sp>
    </p:spTree>
    <p:extLst>
      <p:ext uri="{BB962C8B-B14F-4D97-AF65-F5344CB8AC3E}">
        <p14:creationId xmlns:p14="http://schemas.microsoft.com/office/powerpoint/2010/main" val="401742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D587-E934-8C48-8EFC-FE68C499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649CC6-AE7A-CF4B-8F7D-E3A1FEA8F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6860402"/>
              </p:ext>
            </p:extLst>
          </p:nvPr>
        </p:nvGraphicFramePr>
        <p:xfrm>
          <a:off x="838200" y="1825625"/>
          <a:ext cx="10515600" cy="27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784">
                  <a:extLst>
                    <a:ext uri="{9D8B030D-6E8A-4147-A177-3AD203B41FA5}">
                      <a16:colId xmlns:a16="http://schemas.microsoft.com/office/drawing/2014/main" val="1744254832"/>
                    </a:ext>
                  </a:extLst>
                </a:gridCol>
                <a:gridCol w="1538416">
                  <a:extLst>
                    <a:ext uri="{9D8B030D-6E8A-4147-A177-3AD203B41FA5}">
                      <a16:colId xmlns:a16="http://schemas.microsoft.com/office/drawing/2014/main" val="27349394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6207452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862618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76688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66608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Marg_Like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Marg_Like_SD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lbf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modelprob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6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Island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-2266.94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-276.5616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894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Panmixia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-2133.31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-9.2930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42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Point_Conception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-2150.70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-44.0650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820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Stepping_Stone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-2136.54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-15.7485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423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Stepping_Stone_CC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-2128.66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908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Symmetrical_Stepping_Stone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-2163.39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-69.4452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586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07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B525800-E560-43C5-8184-E31F91F5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09" y="304800"/>
            <a:ext cx="3276599" cy="1924050"/>
          </a:xfrm>
        </p:spPr>
        <p:txBody>
          <a:bodyPr/>
          <a:lstStyle/>
          <a:p>
            <a:r>
              <a:rPr lang="en-US" i="1" dirty="0"/>
              <a:t>Mytilus californianus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3B4539-A4A9-4580-B32A-F34F7AA9A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787" y="2438400"/>
            <a:ext cx="3955425" cy="3581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Inhabit the coastal waters of western North America 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Strathman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1985)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Spawn year-round 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Suchanek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1981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Larvae drift for up to 45 days (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Suchanek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1981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Life-span up to 50 years (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Gosling 1992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pic>
        <p:nvPicPr>
          <p:cNvPr id="7" name="Picture 2" descr="Scientific Illustration | beckinszillustration: California Mussels... |  Scientific illustration, Sea life art, Fish illustration">
            <a:extLst>
              <a:ext uri="{FF2B5EF4-FFF2-40B4-BE49-F238E27FC236}">
                <a16:creationId xmlns:a16="http://schemas.microsoft.com/office/drawing/2014/main" id="{FE8A0372-B1FF-41C4-94FB-F6248CFC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26344" y="1451288"/>
            <a:ext cx="3056741" cy="395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41040-B620-45F5-80F5-83FF6160B3B2}"/>
              </a:ext>
            </a:extLst>
          </p:cNvPr>
          <p:cNvSpPr txBox="1"/>
          <p:nvPr/>
        </p:nvSpPr>
        <p:spPr>
          <a:xfrm>
            <a:off x="5029200" y="6324600"/>
            <a:ext cx="5867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111111"/>
                </a:solidFill>
                <a:latin typeface="-apple-system"/>
              </a:rPr>
              <a:t>Hoskins, Rebecca. </a:t>
            </a:r>
            <a:r>
              <a:rPr lang="en-US" sz="1500" i="1" dirty="0">
                <a:solidFill>
                  <a:srgbClr val="111111"/>
                </a:solidFill>
                <a:latin typeface="-apple-system"/>
              </a:rPr>
              <a:t>California Mussels (Mytilus californianus</a:t>
            </a:r>
            <a:r>
              <a:rPr lang="en-US" sz="1500" dirty="0">
                <a:solidFill>
                  <a:srgbClr val="111111"/>
                </a:solidFill>
                <a:latin typeface="-apple-system"/>
              </a:rPr>
              <a:t>). Watercolor and Ink. [BeckinszIllustration.tumblr.com]. Accessed May 17, 2021.</a:t>
            </a:r>
            <a:endParaRPr lang="en-US" sz="15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18FBDC-597D-4CA7-B131-7DE7EC8FC0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9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272">
        <p:fade/>
      </p:transition>
    </mc:Choice>
    <mc:Fallback xmlns="">
      <p:transition spd="med" advTm="162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906-B5F1-450D-85A9-C5AD9676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2D82-4CC8-410D-A66A-6CAD32E6E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0550" marR="457200" indent="-5143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+mj-lt"/>
              <a:buAutoNum type="romanUcPeriod"/>
            </a:pPr>
            <a:r>
              <a:rPr lang="en-US" sz="2400" dirty="0">
                <a:ea typeface="Tahoma"/>
                <a:cs typeface="Tahoma"/>
                <a:sym typeface="Tahoma"/>
              </a:rPr>
              <a:t>How much genetic variation is observed between subpopulations?</a:t>
            </a:r>
          </a:p>
          <a:p>
            <a:pPr marL="590550" marR="457200" indent="-5143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+mj-lt"/>
              <a:buAutoNum type="romanUcPeriod"/>
            </a:pPr>
            <a:endParaRPr lang="en-US" sz="2400" dirty="0">
              <a:ea typeface="Tahoma"/>
              <a:cs typeface="Tahoma"/>
              <a:sym typeface="Tahoma"/>
            </a:endParaRPr>
          </a:p>
          <a:p>
            <a:pPr marL="590550" marR="457200" indent="-5143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400"/>
              <a:buFont typeface="+mj-lt"/>
              <a:buAutoNum type="romanUcPeriod"/>
            </a:pPr>
            <a:r>
              <a:rPr lang="en-US" sz="2400" dirty="0">
                <a:ea typeface="Tahoma"/>
                <a:cs typeface="Tahoma"/>
                <a:sym typeface="Tahoma"/>
              </a:rPr>
              <a:t>Is there evidence of population structure?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14646CC-6BCD-44DE-B776-F0BE55353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1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36">
        <p:fade/>
      </p:transition>
    </mc:Choice>
    <mc:Fallback xmlns="">
      <p:transition spd="med" advTm="8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9E374EC-8A53-4F27-8211-20FBE7761DD7}"/>
              </a:ext>
            </a:extLst>
          </p:cNvPr>
          <p:cNvSpPr/>
          <p:nvPr/>
        </p:nvSpPr>
        <p:spPr>
          <a:xfrm rot="8429120">
            <a:off x="8105665" y="2872675"/>
            <a:ext cx="670761" cy="2271576"/>
          </a:xfrm>
          <a:prstGeom prst="curvedLeftArrow">
            <a:avLst>
              <a:gd name="adj1" fmla="val 11014"/>
              <a:gd name="adj2" fmla="val 37769"/>
              <a:gd name="adj3" fmla="val 3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99811-3A1C-40A1-9617-E40BFF5F0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374" y="252812"/>
            <a:ext cx="4439222" cy="5427262"/>
          </a:xfrm>
          <a:prstGeom prst="rect">
            <a:avLst/>
          </a:prstGeom>
        </p:spPr>
      </p:pic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64EAEE4C-5B95-476C-B825-A60D9CB460ED}"/>
              </a:ext>
            </a:extLst>
          </p:cNvPr>
          <p:cNvSpPr/>
          <p:nvPr/>
        </p:nvSpPr>
        <p:spPr>
          <a:xfrm rot="18807217">
            <a:off x="10412874" y="5045718"/>
            <a:ext cx="345898" cy="5021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42468" y="1738962"/>
            <a:ext cx="6322457" cy="4278706"/>
          </a:xfrm>
        </p:spPr>
        <p:txBody>
          <a:bodyPr/>
          <a:lstStyle/>
          <a:p>
            <a:r>
              <a:rPr lang="en-US" sz="2400" dirty="0"/>
              <a:t>A </a:t>
            </a:r>
            <a:r>
              <a:rPr lang="en-US" sz="2400" b="1" dirty="0"/>
              <a:t>metapopulation </a:t>
            </a:r>
            <a:r>
              <a:rPr lang="en-US" sz="2400" dirty="0"/>
              <a:t>is a set of subpopulations which exchange genetic material (</a:t>
            </a:r>
            <a:r>
              <a:rPr lang="en-US" sz="2400" b="1" dirty="0"/>
              <a:t>migration</a:t>
            </a:r>
            <a:r>
              <a:rPr lang="en-US" sz="2400" dirty="0"/>
              <a:t>) </a:t>
            </a:r>
          </a:p>
          <a:p>
            <a:r>
              <a:rPr lang="en-US" sz="2400" dirty="0"/>
              <a:t>A higher rate of exchange is thought to result in less genetic differentiation between subpopulations</a:t>
            </a:r>
          </a:p>
          <a:p>
            <a:r>
              <a:rPr lang="en-US" sz="2400" b="1" dirty="0"/>
              <a:t>Population structure </a:t>
            </a:r>
            <a:r>
              <a:rPr lang="en-US" sz="2400" dirty="0"/>
              <a:t>is the measure of genetic differentiation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2A612F43-001E-42C3-8713-733CF1469212}"/>
              </a:ext>
            </a:extLst>
          </p:cNvPr>
          <p:cNvSpPr/>
          <p:nvPr/>
        </p:nvSpPr>
        <p:spPr>
          <a:xfrm>
            <a:off x="7771374" y="584504"/>
            <a:ext cx="233152" cy="3140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67D2A59E-FED2-4DA7-9441-F02AE014ED31}"/>
              </a:ext>
            </a:extLst>
          </p:cNvPr>
          <p:cNvSpPr/>
          <p:nvPr/>
        </p:nvSpPr>
        <p:spPr>
          <a:xfrm rot="20204396">
            <a:off x="8125301" y="2594748"/>
            <a:ext cx="495441" cy="6982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81DFDAAF-6B2C-435D-B8B6-B57F8B422009}"/>
              </a:ext>
            </a:extLst>
          </p:cNvPr>
          <p:cNvSpPr/>
          <p:nvPr/>
        </p:nvSpPr>
        <p:spPr>
          <a:xfrm rot="16670561">
            <a:off x="9702938" y="4475181"/>
            <a:ext cx="233152" cy="3140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7AB2B4F2-D8C0-4FD5-9D02-976FE129079A}"/>
              </a:ext>
            </a:extLst>
          </p:cNvPr>
          <p:cNvSpPr/>
          <p:nvPr/>
        </p:nvSpPr>
        <p:spPr>
          <a:xfrm rot="10212583">
            <a:off x="7239022" y="622198"/>
            <a:ext cx="670761" cy="2271576"/>
          </a:xfrm>
          <a:prstGeom prst="curvedLeftArrow">
            <a:avLst>
              <a:gd name="adj1" fmla="val 11014"/>
              <a:gd name="adj2" fmla="val 37769"/>
              <a:gd name="adj3" fmla="val 3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67D18915-53BF-4459-836E-128A34B20098}"/>
              </a:ext>
            </a:extLst>
          </p:cNvPr>
          <p:cNvSpPr/>
          <p:nvPr/>
        </p:nvSpPr>
        <p:spPr>
          <a:xfrm rot="8415893">
            <a:off x="8213076" y="3069569"/>
            <a:ext cx="1131159" cy="3071704"/>
          </a:xfrm>
          <a:prstGeom prst="curvedLeftArrow">
            <a:avLst>
              <a:gd name="adj1" fmla="val 11014"/>
              <a:gd name="adj2" fmla="val 37769"/>
              <a:gd name="adj3" fmla="val 20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8A0768DA-D478-4D73-A651-3F622294A9E9}"/>
              </a:ext>
            </a:extLst>
          </p:cNvPr>
          <p:cNvSpPr/>
          <p:nvPr/>
        </p:nvSpPr>
        <p:spPr>
          <a:xfrm rot="19244780">
            <a:off x="9028486" y="4165687"/>
            <a:ext cx="560365" cy="65922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AC620B43-19D9-42B4-89F8-862F37F8785E}"/>
              </a:ext>
            </a:extLst>
          </p:cNvPr>
          <p:cNvSpPr/>
          <p:nvPr/>
        </p:nvSpPr>
        <p:spPr>
          <a:xfrm rot="15916399">
            <a:off x="10379048" y="4813597"/>
            <a:ext cx="233152" cy="31406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Left 23">
            <a:extLst>
              <a:ext uri="{FF2B5EF4-FFF2-40B4-BE49-F238E27FC236}">
                <a16:creationId xmlns:a16="http://schemas.microsoft.com/office/drawing/2014/main" id="{02CD4B79-D10F-47DD-9ABE-5C86057DC60B}"/>
              </a:ext>
            </a:extLst>
          </p:cNvPr>
          <p:cNvSpPr/>
          <p:nvPr/>
        </p:nvSpPr>
        <p:spPr>
          <a:xfrm rot="7180895">
            <a:off x="9398812" y="4028085"/>
            <a:ext cx="670761" cy="2271576"/>
          </a:xfrm>
          <a:prstGeom prst="curvedLeftArrow">
            <a:avLst>
              <a:gd name="adj1" fmla="val 11014"/>
              <a:gd name="adj2" fmla="val 37769"/>
              <a:gd name="adj3" fmla="val 38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824D934C-4C6B-4AFE-8DF4-683AA3647E20}"/>
              </a:ext>
            </a:extLst>
          </p:cNvPr>
          <p:cNvSpPr/>
          <p:nvPr/>
        </p:nvSpPr>
        <p:spPr>
          <a:xfrm rot="19699241">
            <a:off x="7684944" y="817009"/>
            <a:ext cx="1651990" cy="5513963"/>
          </a:xfrm>
          <a:prstGeom prst="curvedRightArrow">
            <a:avLst>
              <a:gd name="adj1" fmla="val 6937"/>
              <a:gd name="adj2" fmla="val 39813"/>
              <a:gd name="adj3" fmla="val 10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A913883E-9F13-4132-A32B-26A053D6F9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64">
        <p:fade/>
      </p:transition>
    </mc:Choice>
    <mc:Fallback xmlns="">
      <p:transition spd="med" advTm="35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97EB17-37B1-4073-B15F-A1B3474EF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776" y="143678"/>
            <a:ext cx="5425965" cy="635900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69317" y="705069"/>
            <a:ext cx="4808042" cy="48643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431800" indent="-342900">
              <a:spcBef>
                <a:spcPts val="0"/>
              </a:spcBef>
              <a:buSzPts val="2200"/>
            </a:pPr>
            <a:r>
              <a:rPr lang="en-US" sz="2200" dirty="0">
                <a:ea typeface="Tahoma"/>
                <a:cs typeface="Tahoma"/>
                <a:sym typeface="Tahoma"/>
              </a:rPr>
              <a:t>Isolated mitochondrial DNA from 138 mussels in 10% </a:t>
            </a:r>
            <a:r>
              <a:rPr lang="en-US" sz="2200" dirty="0" err="1">
                <a:ea typeface="Tahoma"/>
                <a:cs typeface="Tahoma"/>
                <a:sym typeface="Tahoma"/>
              </a:rPr>
              <a:t>Chelex</a:t>
            </a:r>
            <a:r>
              <a:rPr lang="en-US" sz="2200" dirty="0">
                <a:ea typeface="Tahoma"/>
                <a:cs typeface="Tahoma"/>
                <a:sym typeface="Tahoma"/>
              </a:rPr>
              <a:t> solution</a:t>
            </a:r>
          </a:p>
          <a:p>
            <a:pPr marL="889000" lvl="1" indent="-342900">
              <a:spcBef>
                <a:spcPts val="0"/>
              </a:spcBef>
              <a:buSzPts val="2200"/>
            </a:pPr>
            <a:r>
              <a:rPr lang="en-US" sz="2200" dirty="0">
                <a:ea typeface="Tahoma"/>
                <a:cs typeface="Tahoma"/>
                <a:sym typeface="Tahoma"/>
              </a:rPr>
              <a:t>Amplified cytochrome c oxidase (COI) gene with polymerase chain reactions (PCR)</a:t>
            </a:r>
          </a:p>
          <a:p>
            <a:pPr marL="889000" lvl="1" indent="-342900">
              <a:spcBef>
                <a:spcPts val="0"/>
              </a:spcBef>
              <a:buSzPts val="2200"/>
            </a:pPr>
            <a:r>
              <a:rPr lang="en-US" sz="2200" dirty="0">
                <a:ea typeface="Tahoma"/>
                <a:cs typeface="Tahoma"/>
                <a:sym typeface="Tahoma"/>
              </a:rPr>
              <a:t>Sequenced at MCLAB</a:t>
            </a:r>
          </a:p>
          <a:p>
            <a:pPr marL="431800" indent="-342900">
              <a:spcBef>
                <a:spcPts val="0"/>
              </a:spcBef>
              <a:buSzPts val="2200"/>
            </a:pPr>
            <a:r>
              <a:rPr lang="en-US" sz="2200" dirty="0">
                <a:ea typeface="Tahoma"/>
                <a:cs typeface="Tahoma"/>
                <a:sym typeface="Tahoma"/>
              </a:rPr>
              <a:t>Edited chromatograms and aligned sequences in </a:t>
            </a:r>
            <a:r>
              <a:rPr lang="en-US" sz="2200" dirty="0" err="1">
                <a:ea typeface="Tahoma"/>
                <a:cs typeface="Tahoma"/>
                <a:sym typeface="Tahoma"/>
              </a:rPr>
              <a:t>Geneious</a:t>
            </a:r>
            <a:r>
              <a:rPr lang="en-US" sz="2200" dirty="0">
                <a:ea typeface="Tahoma"/>
                <a:cs typeface="Tahoma"/>
                <a:sym typeface="Tahoma"/>
              </a:rPr>
              <a:t> software </a:t>
            </a:r>
          </a:p>
          <a:p>
            <a:pPr marL="546100" lvl="1" indent="0">
              <a:spcBef>
                <a:spcPts val="0"/>
              </a:spcBef>
              <a:buSzPts val="2200"/>
              <a:buNone/>
            </a:pPr>
            <a:endParaRPr lang="en-US" sz="2200" dirty="0">
              <a:ea typeface="Tahoma"/>
              <a:cs typeface="Tahoma"/>
              <a:sym typeface="Tahoma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D71CC-85D3-4C16-A5B5-7278989D6D2F}"/>
              </a:ext>
            </a:extLst>
          </p:cNvPr>
          <p:cNvSpPr txBox="1"/>
          <p:nvPr/>
        </p:nvSpPr>
        <p:spPr>
          <a:xfrm>
            <a:off x="6939215" y="71235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Enderts</a:t>
            </a:r>
            <a:r>
              <a:rPr lang="en-US" dirty="0"/>
              <a:t> Beach n =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BB94D-34D2-4781-8BBE-5E5D15839172}"/>
              </a:ext>
            </a:extLst>
          </p:cNvPr>
          <p:cNvSpPr txBox="1"/>
          <p:nvPr/>
        </p:nvSpPr>
        <p:spPr>
          <a:xfrm>
            <a:off x="7039020" y="601071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Trinidad Head n =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A91E2A-283B-4F26-8AE4-D0EA3E4393F6}"/>
              </a:ext>
            </a:extLst>
          </p:cNvPr>
          <p:cNvSpPr txBox="1"/>
          <p:nvPr/>
        </p:nvSpPr>
        <p:spPr>
          <a:xfrm>
            <a:off x="7446079" y="2378806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Bodega Head n =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0ED4B0-A452-4A88-948F-37F8C0EAB38E}"/>
              </a:ext>
            </a:extLst>
          </p:cNvPr>
          <p:cNvSpPr txBox="1"/>
          <p:nvPr/>
        </p:nvSpPr>
        <p:spPr>
          <a:xfrm>
            <a:off x="7910619" y="3191003"/>
            <a:ext cx="304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Davenport Landing n = 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BC60A7-AFE1-4FC1-8352-5D4FC9D07CEA}"/>
              </a:ext>
            </a:extLst>
          </p:cNvPr>
          <p:cNvSpPr txBox="1"/>
          <p:nvPr/>
        </p:nvSpPr>
        <p:spPr>
          <a:xfrm>
            <a:off x="8535694" y="4297340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Hazard Reef n = 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BACD11-089B-4983-A5F7-95B30842866C}"/>
              </a:ext>
            </a:extLst>
          </p:cNvPr>
          <p:cNvSpPr txBox="1"/>
          <p:nvPr/>
        </p:nvSpPr>
        <p:spPr>
          <a:xfrm>
            <a:off x="8914004" y="4830028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Refugio Beach n =16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F2B0B2-6E07-44D8-86EF-A113CE35316B}"/>
              </a:ext>
            </a:extLst>
          </p:cNvPr>
          <p:cNvSpPr txBox="1"/>
          <p:nvPr/>
        </p:nvSpPr>
        <p:spPr>
          <a:xfrm>
            <a:off x="9432172" y="5081752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Carpinteria n = 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0699B0-DD7B-4FF7-AF9E-20CF9ECBEEE1}"/>
              </a:ext>
            </a:extLst>
          </p:cNvPr>
          <p:cNvSpPr txBox="1"/>
          <p:nvPr/>
        </p:nvSpPr>
        <p:spPr>
          <a:xfrm>
            <a:off x="9972510" y="5716286"/>
            <a:ext cx="253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Vista Del Mar n = 19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FDFA80-7FB0-4B5B-8C90-D019D812530E}"/>
              </a:ext>
            </a:extLst>
          </p:cNvPr>
          <p:cNvSpPr txBox="1"/>
          <p:nvPr/>
        </p:nvSpPr>
        <p:spPr>
          <a:xfrm>
            <a:off x="10150087" y="5384688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White Point n = 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DA7330-BEB3-452D-A018-E7DC6789ED1A}"/>
              </a:ext>
            </a:extLst>
          </p:cNvPr>
          <p:cNvSpPr txBox="1"/>
          <p:nvPr/>
        </p:nvSpPr>
        <p:spPr>
          <a:xfrm>
            <a:off x="10591800" y="6133346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Jolla n = 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7DA7FB-7AE3-444A-B14A-7FF59B7BED49}"/>
              </a:ext>
            </a:extLst>
          </p:cNvPr>
          <p:cNvSpPr txBox="1"/>
          <p:nvPr/>
        </p:nvSpPr>
        <p:spPr>
          <a:xfrm>
            <a:off x="7163453" y="2008812"/>
            <a:ext cx="270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On Beach n = 7</a:t>
            </a:r>
          </a:p>
        </p:txBody>
      </p:sp>
      <p:sp>
        <p:nvSpPr>
          <p:cNvPr id="45" name="Title 27">
            <a:extLst>
              <a:ext uri="{FF2B5EF4-FFF2-40B4-BE49-F238E27FC236}">
                <a16:creationId xmlns:a16="http://schemas.microsoft.com/office/drawing/2014/main" id="{BCE28BBA-3BCC-4C49-8F4E-9ABE309EB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21" y="-67924"/>
            <a:ext cx="9601200" cy="1143000"/>
          </a:xfrm>
        </p:spPr>
        <p:txBody>
          <a:bodyPr/>
          <a:lstStyle/>
          <a:p>
            <a:r>
              <a:rPr lang="en-US" dirty="0"/>
              <a:t>Data Collection &amp; Processing</a:t>
            </a: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AE5902D6-3E82-45C8-9B65-02D756652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32EED6-B770-3A44-911E-CCC911A68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4487" y="3473629"/>
            <a:ext cx="4377048" cy="31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5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37">
        <p:fade/>
      </p:transition>
    </mc:Choice>
    <mc:Fallback xmlns="">
      <p:transition spd="med" advTm="6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2F1D-FF6A-466E-93C9-210FACC8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029200"/>
            <a:ext cx="9601200" cy="1143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Figure 1: </a:t>
            </a:r>
            <a:r>
              <a:rPr lang="en-US" sz="2400" dirty="0">
                <a:latin typeface="+mn-lt"/>
                <a:ea typeface="Tahoma"/>
                <a:cs typeface="Tahoma"/>
                <a:sym typeface="Tahoma"/>
              </a:rPr>
              <a:t>A haplotype network which visualizes the number of base substitutions required to get from one haplotype to the next.</a:t>
            </a:r>
            <a:r>
              <a:rPr lang="en-US" sz="2400" dirty="0">
                <a:latin typeface="+mn-lt"/>
              </a:rPr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26FCDD-2C3A-4237-9717-5CC613BED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413">
        <p:fade/>
      </p:transition>
    </mc:Choice>
    <mc:Fallback xmlns="">
      <p:transition spd="med" advTm="334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1C23DCC-236A-425E-9015-76E39F0E6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572811"/>
            <a:ext cx="8812173" cy="41536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F3AFB4-A876-4DB3-8CEA-0DAB02D6EC7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6821" y="1182183"/>
            <a:ext cx="4572000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Criego</a:t>
            </a:r>
            <a:r>
              <a:rPr lang="en-US" dirty="0"/>
              <a:t>-Prieto et al. 2015 n = 95</a:t>
            </a:r>
          </a:p>
          <a:p>
            <a:r>
              <a:rPr lang="en-US" dirty="0"/>
              <a:t>Marko et al. 2009 n = 57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55FF804B-C9CD-4958-843E-1360BD50B06C}"/>
              </a:ext>
            </a:extLst>
          </p:cNvPr>
          <p:cNvSpPr/>
          <p:nvPr/>
        </p:nvSpPr>
        <p:spPr>
          <a:xfrm>
            <a:off x="4102312" y="1182182"/>
            <a:ext cx="533400" cy="381000"/>
          </a:xfrm>
          <a:prstGeom prst="star5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78E1DBD-F407-4DA9-85F3-0470429C0BF8}"/>
              </a:ext>
            </a:extLst>
          </p:cNvPr>
          <p:cNvSpPr/>
          <p:nvPr/>
        </p:nvSpPr>
        <p:spPr>
          <a:xfrm>
            <a:off x="4102312" y="1620189"/>
            <a:ext cx="533400" cy="381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3F864-EABE-4D25-9146-36B67B864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8615" y="236142"/>
            <a:ext cx="4650159" cy="17478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B4B1C2-CB2A-42F9-8FB5-35A73D717CE9}"/>
              </a:ext>
            </a:extLst>
          </p:cNvPr>
          <p:cNvSpPr txBox="1"/>
          <p:nvPr/>
        </p:nvSpPr>
        <p:spPr>
          <a:xfrm>
            <a:off x="8062099" y="5418655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Salmon Beach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80BFB-5010-46ED-9785-0803035B8FC5}"/>
              </a:ext>
            </a:extLst>
          </p:cNvPr>
          <p:cNvSpPr txBox="1"/>
          <p:nvPr/>
        </p:nvSpPr>
        <p:spPr>
          <a:xfrm>
            <a:off x="8703836" y="5644230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Bamfield</a:t>
            </a:r>
            <a:r>
              <a:rPr lang="en-US" dirty="0"/>
              <a:t> n = 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DA0B8-4E77-49DF-BEC2-C69AF35EEB08}"/>
              </a:ext>
            </a:extLst>
          </p:cNvPr>
          <p:cNvSpPr txBox="1"/>
          <p:nvPr/>
        </p:nvSpPr>
        <p:spPr>
          <a:xfrm>
            <a:off x="9521825" y="6005552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Renfrew n = 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D6644A-E10B-4726-A063-93FE4928EF80}"/>
              </a:ext>
            </a:extLst>
          </p:cNvPr>
          <p:cNvSpPr txBox="1"/>
          <p:nvPr/>
        </p:nvSpPr>
        <p:spPr>
          <a:xfrm>
            <a:off x="7467600" y="5181220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 Beach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EF78E5-50E1-4E51-8CC3-9F571E5C6C5E}"/>
              </a:ext>
            </a:extLst>
          </p:cNvPr>
          <p:cNvSpPr txBox="1"/>
          <p:nvPr/>
        </p:nvSpPr>
        <p:spPr>
          <a:xfrm>
            <a:off x="8585502" y="1075077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Elfin Cove n = 19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7FE65-DC63-4D9A-BC7E-CB146FFB6924}"/>
              </a:ext>
            </a:extLst>
          </p:cNvPr>
          <p:cNvSpPr txBox="1"/>
          <p:nvPr/>
        </p:nvSpPr>
        <p:spPr>
          <a:xfrm>
            <a:off x="10163561" y="6231127"/>
            <a:ext cx="2743200" cy="38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 Beach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D1BE5D06-213B-4CF7-A2E4-542F3FC0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821" y="-67924"/>
            <a:ext cx="9601200" cy="1143000"/>
          </a:xfrm>
        </p:spPr>
        <p:txBody>
          <a:bodyPr/>
          <a:lstStyle/>
          <a:p>
            <a:r>
              <a:rPr lang="en-US" dirty="0"/>
              <a:t>Additional Data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1558EE39-AF8E-4B47-A173-3067A51D1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5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2">
        <p:fade/>
      </p:transition>
    </mc:Choice>
    <mc:Fallback xmlns="">
      <p:transition spd="med" advTm="8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E0599-E4BC-47F5-B844-B7405EB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33400"/>
            <a:ext cx="9601200" cy="1143000"/>
          </a:xfrm>
        </p:spPr>
        <p:txBody>
          <a:bodyPr/>
          <a:lstStyle/>
          <a:p>
            <a:r>
              <a:rPr lang="en-US" dirty="0"/>
              <a:t>Table 3: Analysis of molecular variance (AMOVA) results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F87A1A7-63C2-4D8F-8531-5EE26714EC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901613"/>
              </p:ext>
            </p:extLst>
          </p:nvPr>
        </p:nvGraphicFramePr>
        <p:xfrm>
          <a:off x="1371600" y="1828800"/>
          <a:ext cx="1005840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718349746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757661277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419142284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2463878444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0261112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Pt. Conception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Cape Mendocino 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Addison et al. 2008 Southern Populations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Marko et al. 2010</a:t>
                      </a:r>
                    </a:p>
                    <a:p>
                      <a:r>
                        <a:rPr lang="en-US" dirty="0"/>
                        <a:t>Washington, BC, Alaska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715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Among Regions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-2.0e-3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-8.6e-3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32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Among Populations within Regions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-2.0e-2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0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Among Populations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-2.2e-2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-2.5e-2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-2.9e-3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737868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DA5EEB7-ADD1-4FDA-B33D-C7C4AFB68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0651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4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03">
        <p:fade/>
      </p:transition>
    </mc:Choice>
    <mc:Fallback xmlns="">
      <p:transition spd="med" advTm="30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EF5E404-FD17-7B4B-A213-137D4AA81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055" y="1860663"/>
            <a:ext cx="2035435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6D381F-C412-9E48-AB5E-D8CFE4799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10" y="1881640"/>
            <a:ext cx="2035435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C99F62-F111-3947-A6C0-A5DF070E8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620" y="1872696"/>
            <a:ext cx="2035435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7F536-126E-2D43-9AFA-E4C904B0F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609E9-6BDF-1844-B148-2A441567C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741" y="1872696"/>
            <a:ext cx="2035435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8CAD3-89C8-BF49-9188-B15B2C33B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53" y="1860663"/>
            <a:ext cx="203543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79DDA-5B83-F448-8526-CE2538901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945" y="1881640"/>
            <a:ext cx="2035435" cy="2743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AC939-8524-CD44-977A-CA05C5E81401}"/>
              </a:ext>
            </a:extLst>
          </p:cNvPr>
          <p:cNvSpPr txBox="1"/>
          <p:nvPr/>
        </p:nvSpPr>
        <p:spPr>
          <a:xfrm>
            <a:off x="782642" y="4589172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Panmixia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3DF09-9474-2545-81DD-DB02B84F9C85}"/>
              </a:ext>
            </a:extLst>
          </p:cNvPr>
          <p:cNvSpPr txBox="1"/>
          <p:nvPr/>
        </p:nvSpPr>
        <p:spPr>
          <a:xfrm>
            <a:off x="2908355" y="4589172"/>
            <a:ext cx="150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Pt Conception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AFAB8-BFE2-074F-AB4A-7FC6730714D1}"/>
              </a:ext>
            </a:extLst>
          </p:cNvPr>
          <p:cNvSpPr txBox="1"/>
          <p:nvPr/>
        </p:nvSpPr>
        <p:spPr>
          <a:xfrm>
            <a:off x="5027231" y="458917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N-Island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9E474-3C9B-DA47-9D46-EE1D3BD02FD6}"/>
              </a:ext>
            </a:extLst>
          </p:cNvPr>
          <p:cNvSpPr txBox="1"/>
          <p:nvPr/>
        </p:nvSpPr>
        <p:spPr>
          <a:xfrm>
            <a:off x="6464486" y="4583965"/>
            <a:ext cx="161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</a:t>
            </a:r>
          </a:p>
          <a:p>
            <a:r>
              <a:rPr lang="en-US" dirty="0"/>
              <a:t>Stepping-Stone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2247A-2F07-B447-BB9A-8F1B286C5FA7}"/>
              </a:ext>
            </a:extLst>
          </p:cNvPr>
          <p:cNvSpPr txBox="1"/>
          <p:nvPr/>
        </p:nvSpPr>
        <p:spPr>
          <a:xfrm>
            <a:off x="8312406" y="4587702"/>
            <a:ext cx="198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Southward</a:t>
            </a:r>
          </a:p>
          <a:p>
            <a:r>
              <a:rPr lang="en-US" dirty="0"/>
              <a:t>Stepping-Stone</a:t>
            </a:r>
          </a:p>
          <a:p>
            <a:r>
              <a:rPr lang="en-US" dirty="0"/>
              <a:t>(California Current)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6C673-DA0C-C544-87B0-2AD6E4EA9AD8}"/>
              </a:ext>
            </a:extLst>
          </p:cNvPr>
          <p:cNvSpPr txBox="1"/>
          <p:nvPr/>
        </p:nvSpPr>
        <p:spPr>
          <a:xfrm>
            <a:off x="10390327" y="4624840"/>
            <a:ext cx="161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</a:t>
            </a:r>
          </a:p>
          <a:p>
            <a:r>
              <a:rPr lang="en-US" dirty="0"/>
              <a:t>Stepping-Stone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47648D-EB92-3644-BCB0-D74264565D13}"/>
              </a:ext>
            </a:extLst>
          </p:cNvPr>
          <p:cNvSpPr txBox="1"/>
          <p:nvPr/>
        </p:nvSpPr>
        <p:spPr>
          <a:xfrm>
            <a:off x="249648" y="5906529"/>
            <a:ext cx="1214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replicates of 3 replicates of XXXXX steps for 20 independent estimates of Bezier-corrected thermodynamic marginal likelihood</a:t>
            </a:r>
          </a:p>
        </p:txBody>
      </p:sp>
    </p:spTree>
    <p:extLst>
      <p:ext uri="{BB962C8B-B14F-4D97-AF65-F5344CB8AC3E}">
        <p14:creationId xmlns:p14="http://schemas.microsoft.com/office/powerpoint/2010/main" val="313163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642</Words>
  <Application>Microsoft Macintosh PowerPoint</Application>
  <PresentationFormat>Widescreen</PresentationFormat>
  <Paragraphs>136</Paragraphs>
  <Slides>11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Times New Roman</vt:lpstr>
      <vt:lpstr>Office Theme</vt:lpstr>
      <vt:lpstr>Preliminary Analysis of Population Structure in  Mytilus californianus</vt:lpstr>
      <vt:lpstr>Mytilus californianus</vt:lpstr>
      <vt:lpstr>Research Questions</vt:lpstr>
      <vt:lpstr>PowerPoint Presentation</vt:lpstr>
      <vt:lpstr>Data Collection &amp; Processing</vt:lpstr>
      <vt:lpstr>Figure 1: A haplotype network which visualizes the number of base substitutions required to get from one haplotype to the next. </vt:lpstr>
      <vt:lpstr>Additional Data</vt:lpstr>
      <vt:lpstr>Table 3: Analysis of molecular variance (AMOVA) results</vt:lpstr>
      <vt:lpstr>Models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Crandall</dc:creator>
  <cp:lastModifiedBy>Eric Crandall</cp:lastModifiedBy>
  <cp:revision>16</cp:revision>
  <dcterms:created xsi:type="dcterms:W3CDTF">2021-06-03T16:09:10Z</dcterms:created>
  <dcterms:modified xsi:type="dcterms:W3CDTF">2021-06-04T19:20:54Z</dcterms:modified>
</cp:coreProperties>
</file>